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3"/>
    <p:sldMasterId id="2147483671" r:id="rId4"/>
    <p:sldMasterId id="2147483682" r:id="rId5"/>
    <p:sldMasterId id="2147483693" r:id="rId6"/>
    <p:sldMasterId id="2147483705" r:id="rId7"/>
  </p:sldMasterIdLst>
  <p:notesMasterIdLst>
    <p:notesMasterId r:id="rId9"/>
  </p:notesMasterIdLst>
  <p:sldIdLst>
    <p:sldId id="256" r:id="rId8"/>
    <p:sldId id="437" r:id="rId10"/>
    <p:sldId id="257" r:id="rId11"/>
    <p:sldId id="258" r:id="rId12"/>
    <p:sldId id="271" r:id="rId13"/>
    <p:sldId id="260" r:id="rId14"/>
    <p:sldId id="261" r:id="rId15"/>
    <p:sldId id="263" r:id="rId16"/>
    <p:sldId id="474" r:id="rId17"/>
    <p:sldId id="268" r:id="rId18"/>
    <p:sldId id="439" r:id="rId19"/>
    <p:sldId id="428" r:id="rId20"/>
    <p:sldId id="431" r:id="rId21"/>
    <p:sldId id="434" r:id="rId22"/>
    <p:sldId id="435" r:id="rId23"/>
    <p:sldId id="469" r:id="rId24"/>
    <p:sldId id="432" r:id="rId25"/>
    <p:sldId id="464" r:id="rId26"/>
    <p:sldId id="436" r:id="rId27"/>
    <p:sldId id="46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71133" y="3717925"/>
            <a:ext cx="8534400" cy="695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 6"/>
          <p:cNvSpPr/>
          <p:nvPr/>
        </p:nvSpPr>
        <p:spPr>
          <a:xfrm>
            <a:off x="9184640" y="5337175"/>
            <a:ext cx="3768725" cy="1755775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3985" y="107315"/>
            <a:ext cx="6579235" cy="6327775"/>
          </a:xfrm>
          <a:prstGeom prst="ellipse">
            <a:avLst/>
          </a:prstGeom>
          <a:blipFill rotWithShape="1"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3488" y="765175"/>
            <a:ext cx="2743729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2300" y="765175"/>
            <a:ext cx="8072131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2300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8428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871133" y="3717925"/>
            <a:ext cx="8534400" cy="6953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8420" y="-36195"/>
            <a:ext cx="12239625" cy="614235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2300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8428" y="1773238"/>
            <a:ext cx="5376672" cy="43195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53488" y="765175"/>
            <a:ext cx="2743729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2300" y="765175"/>
            <a:ext cx="8072131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4.jpeg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tags" Target="../tags/tag3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0.xml"/><Relationship Id="rId8" Type="http://schemas.openxmlformats.org/officeDocument/2006/relationships/slideLayout" Target="../slideLayouts/slideLayout39.xml"/><Relationship Id="rId7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3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6" Type="http://schemas.openxmlformats.org/officeDocument/2006/relationships/theme" Target="../theme/theme5.xml"/><Relationship Id="rId15" Type="http://schemas.openxmlformats.org/officeDocument/2006/relationships/image" Target="../media/image4.jpeg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1.xml"/><Relationship Id="rId8" Type="http://schemas.openxmlformats.org/officeDocument/2006/relationships/slideLayout" Target="../slideLayouts/slideLayout60.xml"/><Relationship Id="rId7" Type="http://schemas.openxmlformats.org/officeDocument/2006/relationships/slideLayout" Target="../slideLayouts/slideLayout59.xml"/><Relationship Id="rId6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4" Type="http://schemas.openxmlformats.org/officeDocument/2006/relationships/theme" Target="../theme/theme6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slideLayout" Target="../slideLayouts/slideLayout62.xml"/><Relationship Id="rId1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24417" y="765175"/>
            <a:ext cx="109728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22300" y="1773238"/>
            <a:ext cx="10972800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9a685b4812c4f1b0b62bf81df35ab194_t017260b0807f7270be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586085" y="5791200"/>
            <a:ext cx="1351915" cy="930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24417" y="765175"/>
            <a:ext cx="10972800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22300" y="1773238"/>
            <a:ext cx="10972800" cy="43195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9a685b4812c4f1b0b62bf81df35ab194_t017260b0807f7270be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586085" y="5791200"/>
            <a:ext cx="1351915" cy="930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27000"/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ransition>
    <p:fade/>
  </p:transition>
  <p:hf sldNum="0" hdr="0" ftr="0" dt="0"/>
  <p:txStyles>
    <p:titleStyle>
      <a:lvl1pPr marL="0" lvl="0" indent="0" algn="ctr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2.xml"/><Relationship Id="rId1" Type="http://schemas.openxmlformats.org/officeDocument/2006/relationships/tags" Target="../tags/tag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714500" y="2205990"/>
            <a:ext cx="87636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800" b="1">
                <a:solidFill>
                  <a:srgbClr val="FF0000"/>
                </a:solidFill>
                <a:uFillTx/>
                <a:ea typeface="华文楷体" panose="02010600040101010101" charset="-122"/>
                <a:sym typeface="+mn-ea"/>
              </a:rPr>
              <a:t>历史重大改革回眸</a:t>
            </a:r>
            <a:endParaRPr lang="zh-CN" altLang="en-US" sz="4800" b="1">
              <a:solidFill>
                <a:srgbClr val="FF0000"/>
              </a:solidFill>
              <a:uFillTx/>
              <a:ea typeface="华文楷体" panose="02010600040101010101" charset="-122"/>
              <a:sym typeface="+mn-ea"/>
            </a:endParaRPr>
          </a:p>
          <a:p>
            <a:pPr algn="l"/>
            <a:r>
              <a:rPr lang="en-US" altLang="zh-CN" sz="4800" b="1">
                <a:solidFill>
                  <a:srgbClr val="FF0000"/>
                </a:solidFill>
                <a:uFillTx/>
                <a:ea typeface="华文楷体" panose="02010600040101010101" charset="-122"/>
                <a:sym typeface="+mn-ea"/>
              </a:rPr>
              <a:t>          </a:t>
            </a:r>
            <a:endParaRPr lang="en-US" altLang="zh-CN" sz="4800" b="1">
              <a:solidFill>
                <a:srgbClr val="FF0000"/>
              </a:solidFill>
              <a:uFillTx/>
              <a:ea typeface="华文楷体" panose="02010600040101010101" charset="-122"/>
              <a:sym typeface="+mn-ea"/>
            </a:endParaRPr>
          </a:p>
          <a:p>
            <a:pPr algn="l"/>
            <a:r>
              <a:rPr lang="en-US" altLang="zh-CN" sz="4800" b="1">
                <a:solidFill>
                  <a:srgbClr val="FF0000"/>
                </a:solidFill>
                <a:uFillTx/>
                <a:ea typeface="华文楷体" panose="02010600040101010101" charset="-122"/>
                <a:sym typeface="+mn-ea"/>
              </a:rPr>
              <a:t>          --</a:t>
            </a:r>
            <a:r>
              <a:rPr lang="zh-CN" altLang="en-US" sz="4800" b="1">
                <a:solidFill>
                  <a:srgbClr val="FF0000"/>
                </a:solidFill>
                <a:uFillTx/>
                <a:ea typeface="华文楷体" panose="02010600040101010101" charset="-122"/>
                <a:sym typeface="+mn-ea"/>
              </a:rPr>
              <a:t>高考备考指导</a:t>
            </a:r>
            <a:endParaRPr lang="zh-CN" altLang="en-US" sz="4800" b="1">
              <a:solidFill>
                <a:srgbClr val="FF0000"/>
              </a:solidFill>
              <a:uFillTx/>
              <a:ea typeface="华文楷体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 smtClean="0">
                <a:solidFill>
                  <a:srgbClr val="FF0000"/>
                </a:solidFill>
              </a:rPr>
              <a:t>（二）基本方法</a:t>
            </a:r>
            <a:endParaRPr lang="zh-CN" altLang="en-US" sz="4000" b="1" smtClean="0">
              <a:solidFill>
                <a:srgbClr val="FF0000"/>
              </a:solidFill>
            </a:endParaRPr>
          </a:p>
        </p:txBody>
      </p:sp>
      <p:sp>
        <p:nvSpPr>
          <p:cNvPr id="39938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CC0099"/>
                </a:solidFill>
              </a:rPr>
              <a:t>1.</a:t>
            </a:r>
            <a:r>
              <a:rPr lang="zh-CN" altLang="en-US" sz="3200" b="1" smtClean="0">
                <a:solidFill>
                  <a:srgbClr val="CC0099"/>
                </a:solidFill>
              </a:rPr>
              <a:t>原因、背景类：</a:t>
            </a:r>
            <a:endParaRPr lang="zh-CN" altLang="en-US" sz="3200" b="1" smtClean="0">
              <a:solidFill>
                <a:srgbClr val="CC0099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2400" b="1" smtClean="0">
                <a:solidFill>
                  <a:srgbClr val="3333FF"/>
                </a:solidFill>
              </a:rPr>
              <a:t>     </a:t>
            </a:r>
            <a:r>
              <a:rPr lang="zh-CN" altLang="en-US" sz="3200" b="1" smtClean="0">
                <a:solidFill>
                  <a:srgbClr val="3333FF"/>
                </a:solidFill>
              </a:rPr>
              <a:t>（</a:t>
            </a:r>
            <a:r>
              <a:rPr lang="en-US" altLang="zh-CN" sz="3200" b="1" smtClean="0">
                <a:solidFill>
                  <a:srgbClr val="3333FF"/>
                </a:solidFill>
              </a:rPr>
              <a:t>1</a:t>
            </a:r>
            <a:r>
              <a:rPr lang="zh-CN" altLang="en-US" sz="3200" b="1" smtClean="0">
                <a:solidFill>
                  <a:srgbClr val="3333FF"/>
                </a:solidFill>
              </a:rPr>
              <a:t>）</a:t>
            </a:r>
            <a:r>
              <a:rPr lang="zh-CN" altLang="en-US" sz="3200" b="1" smtClean="0"/>
              <a:t> </a:t>
            </a:r>
            <a:r>
              <a:rPr lang="zh-CN" altLang="en-US" sz="3200" b="1" smtClean="0">
                <a:solidFill>
                  <a:srgbClr val="3333FF"/>
                </a:solidFill>
              </a:rPr>
              <a:t>根据材料回答：</a:t>
            </a:r>
            <a:endParaRPr lang="zh-CN" altLang="en-US" sz="3200" b="1" smtClean="0">
              <a:solidFill>
                <a:srgbClr val="3333FF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3333FF"/>
                </a:solidFill>
              </a:rPr>
              <a:t>         突出当时面临的危机与困难、矛盾与问题。分层</a:t>
            </a:r>
            <a:r>
              <a:rPr lang="zh-CN" altLang="en-US" sz="3200" b="1" smtClean="0">
                <a:solidFill>
                  <a:srgbClr val="3333FF"/>
                </a:solidFill>
                <a:sym typeface="+mn-ea"/>
              </a:rPr>
              <a:t>概括</a:t>
            </a:r>
            <a:endParaRPr lang="zh-CN" altLang="en-US" sz="3200" b="1" smtClean="0">
              <a:solidFill>
                <a:srgbClr val="3333FF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200" b="1" smtClean="0"/>
              <a:t>    </a:t>
            </a:r>
            <a:r>
              <a:rPr lang="zh-CN" altLang="en-US" sz="3200" b="1" smtClean="0">
                <a:solidFill>
                  <a:srgbClr val="3333FF"/>
                </a:solidFill>
              </a:rPr>
              <a:t>（</a:t>
            </a:r>
            <a:r>
              <a:rPr lang="en-US" altLang="zh-CN" sz="3200" b="1" smtClean="0">
                <a:solidFill>
                  <a:srgbClr val="3333FF"/>
                </a:solidFill>
              </a:rPr>
              <a:t>2</a:t>
            </a:r>
            <a:r>
              <a:rPr lang="zh-CN" altLang="en-US" sz="3200" b="1" smtClean="0">
                <a:solidFill>
                  <a:srgbClr val="3333FF"/>
                </a:solidFill>
              </a:rPr>
              <a:t>）结合所学知识回答：</a:t>
            </a:r>
            <a:endParaRPr lang="zh-CN" altLang="en-US" sz="3200" b="1" smtClean="0"/>
          </a:p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3200" b="1" smtClean="0"/>
              <a:t>       </a:t>
            </a:r>
            <a:r>
              <a:rPr lang="zh-CN" altLang="en-US" sz="3200" b="1" smtClean="0">
                <a:solidFill>
                  <a:srgbClr val="3333FF"/>
                </a:solidFill>
              </a:rPr>
              <a:t>树立时空观念，结合时代背景分析。材料信息优先于所学知识。</a:t>
            </a:r>
            <a:endParaRPr lang="zh-CN" altLang="en-US" sz="3200" b="1" smtClean="0">
              <a:solidFill>
                <a:srgbClr val="3333FF"/>
              </a:solidFill>
            </a:endParaRPr>
          </a:p>
          <a:p>
            <a:pPr>
              <a:lnSpc>
                <a:spcPct val="14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3333FF"/>
                </a:solidFill>
              </a:rPr>
              <a:t>     </a:t>
            </a:r>
            <a:endParaRPr lang="zh-CN" altLang="en-US" sz="3200" b="1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99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99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827405" y="1773555"/>
            <a:ext cx="10904855" cy="1348105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smtClean="0">
                <a:solidFill>
                  <a:srgbClr val="CC0099"/>
                </a:solidFill>
              </a:rPr>
              <a:t>2.</a:t>
            </a:r>
            <a:r>
              <a:rPr lang="zh-CN" altLang="en-US" sz="3200" b="1" smtClean="0">
                <a:solidFill>
                  <a:srgbClr val="CC0099"/>
                </a:solidFill>
              </a:rPr>
              <a:t>特点、内容、措施类</a:t>
            </a:r>
            <a:endParaRPr lang="zh-CN" altLang="en-US" sz="3200" b="1" smtClean="0">
              <a:solidFill>
                <a:srgbClr val="CC0099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200" b="1" smtClean="0">
                <a:solidFill>
                  <a:srgbClr val="CC0099"/>
                </a:solidFill>
              </a:rPr>
              <a:t>      </a:t>
            </a:r>
            <a:r>
              <a:rPr lang="zh-CN" altLang="en-US" sz="3200" b="1" smtClean="0">
                <a:solidFill>
                  <a:srgbClr val="3333FF"/>
                </a:solidFill>
              </a:rPr>
              <a:t> </a:t>
            </a:r>
            <a:r>
              <a:rPr lang="zh-CN" altLang="en-US" sz="3200" b="1" smtClean="0">
                <a:solidFill>
                  <a:srgbClr val="CC0099"/>
                </a:solidFill>
              </a:rPr>
              <a:t>（ 要素分析法）</a:t>
            </a:r>
            <a:r>
              <a:rPr lang="zh-CN" altLang="en-US" sz="3200" b="1" smtClean="0">
                <a:solidFill>
                  <a:srgbClr val="3333FF"/>
                </a:solidFill>
              </a:rPr>
              <a:t> </a:t>
            </a:r>
            <a:endParaRPr lang="zh-CN" altLang="en-US" sz="3200" b="1" smtClean="0">
              <a:solidFill>
                <a:srgbClr val="3333FF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b="1" smtClean="0">
              <a:solidFill>
                <a:srgbClr val="3333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8040" y="2923540"/>
            <a:ext cx="100222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（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1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）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特点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：提炼材料有效信息，归纳出精炼要点，尽量术语化。可以从时间（进程）、范围、主体、内容、结果等方面考虑。 避免照抄原文。                                         </a:t>
            </a:r>
            <a:endParaRPr lang="zh-CN" altLang="en-US" sz="2800" b="1" smtClean="0">
              <a:solidFill>
                <a:srgbClr val="3333FF"/>
              </a:solidFill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2800" b="1" smtClean="0">
              <a:solidFill>
                <a:srgbClr val="CC0099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 smtClean="0">
                <a:solidFill>
                  <a:srgbClr val="CC0099"/>
                </a:solidFill>
                <a:sym typeface="+mn-ea"/>
              </a:rPr>
              <a:t> 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827405" y="4494530"/>
            <a:ext cx="100787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（2）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内容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、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措施</a:t>
            </a:r>
            <a:r>
              <a:rPr lang="en-US" altLang="zh-CN" sz="2800" b="1" smtClean="0">
                <a:solidFill>
                  <a:srgbClr val="3333FF"/>
                </a:solidFill>
                <a:sym typeface="+mn-ea"/>
              </a:rPr>
              <a:t>”</a:t>
            </a:r>
            <a:r>
              <a:rPr lang="zh-CN" altLang="en-US" sz="2800" b="1" smtClean="0">
                <a:solidFill>
                  <a:srgbClr val="3333FF"/>
                </a:solidFill>
                <a:sym typeface="+mn-ea"/>
              </a:rPr>
              <a:t>要答齐全，同类内容、措施应合并、归纳，分点表述。摘抄原文应有技巧。</a:t>
            </a:r>
            <a:endParaRPr lang="zh-CN" altLang="en-US" sz="28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5910" y="234950"/>
            <a:ext cx="11079480" cy="4242435"/>
          </a:xfrm>
        </p:spPr>
        <p:txBody>
          <a:bodyPr/>
          <a:p>
            <a:pPr fontAlgn="base"/>
            <a:r>
              <a:rPr lang="zh-CN" altLang="en-US" sz="2000" b="1" strike="noStrike" noProof="1">
                <a:uFillTx/>
                <a:sym typeface="+mn-ea"/>
              </a:rPr>
              <a:t>（</a:t>
            </a:r>
            <a:r>
              <a:rPr lang="en-US" altLang="zh-CN" sz="2000" b="1" strike="noStrike" noProof="1">
                <a:uFillTx/>
                <a:sym typeface="+mn-ea"/>
              </a:rPr>
              <a:t>2017新课标全国Ⅰ卷 </a:t>
            </a:r>
            <a:r>
              <a:rPr lang="zh-CN" altLang="en-US" sz="2000" b="1" strike="noStrike" noProof="1">
                <a:uFillTx/>
                <a:sym typeface="+mn-ea"/>
              </a:rPr>
              <a:t>）</a:t>
            </a: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【历史上重大改革回眸】（15分）</a:t>
            </a:r>
            <a:endParaRPr lang="zh-CN" altLang="en-US" sz="20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材料  新中国工资制度自1956年改革以后，在近30年中基本没有大的变动。1978年9月，中共中央发出通知，要求各地区、各部门组织力量调查研究，提出工资改革意见。1982年，中共十二大再次提出要改革工资制度。中共十二届三中全会通过有关决定，其中提出尤其要改变脑力劳动者报酬偏低的状况。随后，中央决定于1985年进行工资改革，其原则：企业职工的工资和奖金要同企业的经济效益高低、个人贡献大小挂钩，职工工资总额同企业经济效益按比例浮动；要逐步适当拉开职工收入的档次，改变平均主义状况；今后中央只管省、自治区、直辖市和中央两级机关，以及全国性的重点大专院校和科研、文化、卫生事业单位，其他各级机关和事业单位归省、自治区、直辖市管理；国营企业实行工资总额同经济效益挂钩的办法以后，国家不再统一安排其职工的工资改革与工资调整；使绝大多数工作人员的工资都有一定的增加，对中青年业务骨干、中小学教师给予适当照顾                             ——摘编自庄启东等《新中国工资史稿》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en-US" altLang="zh-CN" sz="2000" b="1" strike="noStrike" noProof="1">
                <a:solidFill>
                  <a:schemeClr val="tx1"/>
                </a:solidFill>
                <a:uFillTx/>
              </a:rPr>
              <a:t>(1)</a:t>
            </a: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根据材料并结合所学知识，概括20世纪80年代工资改革的特点。（8分）</a:t>
            </a:r>
            <a:endParaRPr lang="zh-CN" altLang="en-US" sz="2000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   （2</a:t>
            </a:r>
            <a:r>
              <a:rPr lang="en-US" altLang="zh-CN" sz="20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根据材料并结合所学知识，说明20世纪80年代工资改革的意义。（7分）</a:t>
            </a:r>
            <a:endParaRPr lang="zh-CN" altLang="en-US" sz="2000" b="1" strike="noStrike" noProof="1">
              <a:solidFill>
                <a:schemeClr val="tx1"/>
              </a:solidFill>
              <a:uFillTx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H="1">
            <a:off x="1498600" y="2830195"/>
            <a:ext cx="255270" cy="44640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5838190" y="1959610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004185" y="1231900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356850" y="3429635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863965" y="2763520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59500" y="5716270"/>
            <a:ext cx="194373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271905" y="1363980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753870" y="2425700"/>
            <a:ext cx="2821305" cy="762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328670" y="1706245"/>
            <a:ext cx="3227705" cy="635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982335" y="2486660"/>
            <a:ext cx="5207635" cy="533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967865" y="3523615"/>
            <a:ext cx="5640070" cy="12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89755" y="3159125"/>
            <a:ext cx="3218180" cy="1174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908050" y="5017770"/>
            <a:ext cx="4782185" cy="469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004185" y="3994150"/>
            <a:ext cx="4077970" cy="1587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 219"/>
          <p:cNvSpPr/>
          <p:nvPr/>
        </p:nvSpPr>
        <p:spPr>
          <a:xfrm>
            <a:off x="6231890" y="1231900"/>
            <a:ext cx="3098800" cy="3746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逐步推进，渐进改革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19" name=" 19"/>
          <p:cNvSpPr/>
          <p:nvPr/>
        </p:nvSpPr>
        <p:spPr>
          <a:xfrm>
            <a:off x="4580255" y="2849245"/>
            <a:ext cx="75565" cy="75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 20"/>
          <p:cNvSpPr/>
          <p:nvPr/>
        </p:nvSpPr>
        <p:spPr>
          <a:xfrm>
            <a:off x="803275" y="1706245"/>
            <a:ext cx="4722495" cy="47498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企业职工工资与经济效益挂钩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 20"/>
          <p:cNvSpPr/>
          <p:nvPr/>
        </p:nvSpPr>
        <p:spPr>
          <a:xfrm>
            <a:off x="1062990" y="2348230"/>
            <a:ext cx="5384800" cy="50101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落实按劳分配，改变平均主义的状况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23" name=" 20"/>
          <p:cNvSpPr/>
          <p:nvPr/>
        </p:nvSpPr>
        <p:spPr>
          <a:xfrm>
            <a:off x="6447790" y="3276600"/>
            <a:ext cx="3590290" cy="520700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政企分开，分级管理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sp>
        <p:nvSpPr>
          <p:cNvPr id="24" name=" 20"/>
          <p:cNvSpPr/>
          <p:nvPr/>
        </p:nvSpPr>
        <p:spPr>
          <a:xfrm>
            <a:off x="5982335" y="4798695"/>
            <a:ext cx="3655060" cy="61150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向脑力劳动者适当倾斜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3325495" y="4218305"/>
            <a:ext cx="321310" cy="5803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1884045" y="2763520"/>
            <a:ext cx="5207635" cy="5334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" grpId="0" bldLvl="0" animBg="1"/>
      <p:bldP spid="20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300" y="1339850"/>
            <a:ext cx="10972800" cy="4752975"/>
          </a:xfrm>
        </p:spPr>
        <p:txBody>
          <a:bodyPr/>
          <a:p>
            <a:pPr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CC0099"/>
                </a:solidFill>
                <a:sym typeface="+mn-ea"/>
              </a:rPr>
              <a:t>3.</a:t>
            </a:r>
            <a:r>
              <a:rPr lang="zh-CN" altLang="en-US" b="1" smtClean="0">
                <a:solidFill>
                  <a:srgbClr val="CC0099"/>
                </a:solidFill>
                <a:sym typeface="+mn-ea"/>
              </a:rPr>
              <a:t>改革作用、影响类</a:t>
            </a:r>
            <a:endParaRPr lang="zh-CN" altLang="en-US" b="1" smtClean="0">
              <a:solidFill>
                <a:srgbClr val="CC0099"/>
              </a:solidFill>
              <a:sym typeface="+mn-ea"/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(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1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)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常用的动词，有利于、缓和了、推动了；加剧了、未达到等。</a:t>
            </a:r>
            <a:endParaRPr lang="zh-CN" altLang="en-US" b="1" smtClean="0">
              <a:solidFill>
                <a:srgbClr val="3333FF"/>
              </a:solidFill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(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2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)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多层次分析：</a:t>
            </a:r>
            <a:endParaRPr lang="zh-CN" altLang="en-US" b="1" smtClean="0">
              <a:solidFill>
                <a:srgbClr val="3333FF"/>
              </a:solidFill>
              <a:sym typeface="+mn-ea"/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    政治、 经济、思想                          </a:t>
            </a:r>
            <a:endParaRPr lang="zh-CN" altLang="en-US" b="1" smtClean="0">
              <a:solidFill>
                <a:srgbClr val="3333FF"/>
              </a:solidFill>
              <a:sym typeface="+mn-ea"/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(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3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)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从多个角度或多个主体去分析。</a:t>
            </a:r>
            <a:endParaRPr lang="zh-CN" altLang="en-US" b="1" smtClean="0">
              <a:solidFill>
                <a:srgbClr val="3333FF"/>
              </a:solidFill>
              <a:sym typeface="+mn-ea"/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(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4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)</a:t>
            </a:r>
            <a:r>
              <a:rPr lang="zh-CN" altLang="zh-CN" b="1" smtClean="0">
                <a:solidFill>
                  <a:srgbClr val="3333FF"/>
                </a:solidFill>
                <a:sym typeface="+mn-ea"/>
              </a:rPr>
              <a:t>影响：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对当时影响+对后世影响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;</a:t>
            </a:r>
            <a:endParaRPr lang="en-US" altLang="zh-CN" b="1" smtClean="0">
              <a:solidFill>
                <a:srgbClr val="3333FF"/>
              </a:solidFill>
              <a:sym typeface="+mn-ea"/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               </a:t>
            </a:r>
            <a:r>
              <a:rPr lang="zh-CN" altLang="zh-CN" b="1" smtClean="0">
                <a:solidFill>
                  <a:srgbClr val="3333FF"/>
                </a:solidFill>
                <a:sym typeface="+mn-ea"/>
              </a:rPr>
              <a:t>积极影响</a:t>
            </a:r>
            <a:r>
              <a:rPr lang="en-US" altLang="zh-CN" b="1" smtClean="0">
                <a:solidFill>
                  <a:srgbClr val="3333FF"/>
                </a:solidFill>
                <a:sym typeface="+mn-ea"/>
              </a:rPr>
              <a:t>+</a:t>
            </a: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消积影响</a:t>
            </a:r>
            <a:endParaRPr lang="zh-CN" altLang="en-US" b="1" smtClean="0">
              <a:solidFill>
                <a:srgbClr val="3333FF"/>
              </a:solidFill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                                                                     </a:t>
            </a:r>
            <a:endParaRPr lang="zh-CN" altLang="en-US" b="1" smtClean="0">
              <a:solidFill>
                <a:srgbClr val="3333FF"/>
              </a:solidFill>
            </a:endParaRPr>
          </a:p>
          <a:p>
            <a:pPr marL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b="1" smtClean="0">
                <a:solidFill>
                  <a:srgbClr val="3333FF"/>
                </a:solidFill>
                <a:sym typeface="+mn-ea"/>
              </a:rPr>
              <a:t>         总体：依托材料，把握时空，不能拘泥模式。</a:t>
            </a:r>
            <a:endParaRPr lang="zh-CN" altLang="en-US" b="1" smtClean="0">
              <a:solidFill>
                <a:srgbClr val="3333FF"/>
              </a:solidFill>
            </a:endParaRPr>
          </a:p>
          <a:p>
            <a:pPr>
              <a:spcBef>
                <a:spcPts val="0"/>
              </a:spcBef>
              <a:buNone/>
            </a:pPr>
            <a:endParaRPr lang="zh-CN" altLang="en-US" b="1" smtClean="0">
              <a:solidFill>
                <a:srgbClr val="3333FF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965" y="401955"/>
            <a:ext cx="11117580" cy="5882640"/>
          </a:xfrm>
        </p:spPr>
        <p:txBody>
          <a:bodyPr/>
          <a:p>
            <a:pPr fontAlgn="base"/>
            <a:r>
              <a:rPr lang="zh-CN" altLang="en-US" sz="2000" b="1" strike="noStrike" noProof="1">
                <a:uFillTx/>
                <a:sym typeface="+mn-ea"/>
              </a:rPr>
              <a:t>（</a:t>
            </a:r>
            <a:r>
              <a:rPr lang="en-US" altLang="zh-CN" sz="2000" b="1" strike="noStrike" noProof="1">
                <a:uFillTx/>
                <a:sym typeface="+mn-ea"/>
              </a:rPr>
              <a:t>2017</a:t>
            </a:r>
            <a:r>
              <a:rPr lang="zh-CN" altLang="en-US" sz="2000" b="1" strike="noStrike" noProof="1">
                <a:uFillTx/>
                <a:sym typeface="+mn-ea"/>
              </a:rPr>
              <a:t>年</a:t>
            </a:r>
            <a:r>
              <a:rPr lang="en-US" altLang="zh-CN" sz="2000" b="1" strike="noStrike" noProof="1">
                <a:uFillTx/>
                <a:sym typeface="+mn-ea"/>
              </a:rPr>
              <a:t>新课标全国Ⅰ卷 </a:t>
            </a:r>
            <a:r>
              <a:rPr lang="zh-CN" altLang="en-US" sz="2000" b="1" strike="noStrike" noProof="1">
                <a:uFillTx/>
                <a:sym typeface="+mn-ea"/>
              </a:rPr>
              <a:t>）</a:t>
            </a:r>
            <a:r>
              <a:rPr lang="zh-CN" altLang="en-US" sz="2000" b="1" strike="noStrike" noProof="1">
                <a:solidFill>
                  <a:schemeClr val="tx1"/>
                </a:solidFill>
                <a:uFillTx/>
              </a:rPr>
              <a:t>【历史上重大改革回眸】（15分）</a:t>
            </a:r>
            <a:endParaRPr lang="zh-CN" altLang="en-US" sz="20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材料  新中国工资制度自1956年改革以后，在近30年中基本没有大的变动。1978年9月，中共中央发出通知，要求各地区、各部门组织力量调查研究，提出工资改革意见。1982年，中共十二大再次提出要改革工资制度。中共十二届三中全会通过有关决定，其中提出尤其要改变脑力劳动者报酬偏低的状况。随后，中央决定于1985年进行工资改革，其原则：企业职工的工资和奖金要同企业的经济效益高低、个人贡献大小挂钩，职工工资总额同企业经济效益按比例浮动；要逐步适当拉开职工收入的档次，改变平均主义况；今后中央只管省、自治区、直辖市和中央两级机关，以及全国性的重点大专院校和科研、文化、卫生事业单位，其他各级机关和事业单位归省、自治区、直辖市管理；国营企业实行工资总额同经济效益挂钩的办法以后，国家不再统一安排其职工的工资改革与工资调整；使绝大多数工作人员的工资都有一定的增加，对中青年业务骨干、中小学教师给予适当照顾                          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                                                           ——摘编自庄启东等《新中国工资史稿》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fontAlgn="base"/>
            <a:r>
              <a:rPr lang="en-US" altLang="zh-CN" sz="2400" b="1" strike="noStrike" noProof="1">
                <a:solidFill>
                  <a:schemeClr val="tx1"/>
                </a:solidFill>
                <a:uFillTx/>
              </a:rPr>
              <a:t>(1)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根据材料并结合所学知识，概括20世纪80年代工资改革的特点。（8分）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  （2</a:t>
            </a:r>
            <a:r>
              <a:rPr lang="en-US" altLang="zh-CN" sz="24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根据材料并结合所学知识，说明20世纪80年代工资改革的意义。（7分）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036185" y="1149985"/>
            <a:ext cx="5640070" cy="127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437890" y="4770755"/>
            <a:ext cx="7560310" cy="7175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121025" y="3338830"/>
            <a:ext cx="5173980" cy="889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 19"/>
          <p:cNvSpPr/>
          <p:nvPr/>
        </p:nvSpPr>
        <p:spPr>
          <a:xfrm>
            <a:off x="4580255" y="2849245"/>
            <a:ext cx="75565" cy="75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6179820" y="6562090"/>
            <a:ext cx="2499995" cy="2984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 26"/>
          <p:cNvSpPr/>
          <p:nvPr/>
        </p:nvSpPr>
        <p:spPr>
          <a:xfrm>
            <a:off x="4378325" y="4842510"/>
            <a:ext cx="6517640" cy="833755"/>
          </a:xfrm>
          <a:prstGeom prst="roundRect">
            <a:avLst>
              <a:gd name="adj" fmla="val 327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solidFill>
                  <a:srgbClr val="FFFFFF"/>
                </a:solidFill>
              </a:rPr>
              <a:t>不合理的工资制度、工人和知识分子积极性、经济发展、经济体制改革进程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4150" y="101600"/>
            <a:ext cx="11018520" cy="4426585"/>
          </a:xfrm>
        </p:spPr>
        <p:txBody>
          <a:bodyPr/>
          <a:p>
            <a:pPr marL="0" indent="0" fontAlgn="base">
              <a:buNone/>
            </a:pPr>
            <a:r>
              <a:rPr lang="zh-CN" altLang="en-US" sz="2400" b="1" strike="noStrike" noProof="1">
                <a:uFillTx/>
                <a:sym typeface="+mn-ea"/>
              </a:rPr>
              <a:t>（</a:t>
            </a:r>
            <a:r>
              <a:rPr lang="en-US" altLang="zh-CN" sz="2400" b="1" strike="noStrike" noProof="1">
                <a:uFillTx/>
                <a:sym typeface="+mn-ea"/>
              </a:rPr>
              <a:t>2016</a:t>
            </a:r>
            <a:r>
              <a:rPr lang="zh-CN" altLang="en-US" sz="2400" b="1" strike="noStrike" noProof="1">
                <a:uFillTx/>
                <a:sym typeface="+mn-ea"/>
              </a:rPr>
              <a:t>年</a:t>
            </a:r>
            <a:r>
              <a:rPr lang="en-US" altLang="zh-CN" sz="2400" b="1" strike="noStrike" noProof="1">
                <a:uFillTx/>
                <a:sym typeface="+mn-ea"/>
              </a:rPr>
              <a:t>新课标全国Ⅰ卷 </a:t>
            </a:r>
            <a:r>
              <a:rPr lang="zh-CN" altLang="en-US" sz="2400" b="1" strike="noStrike" noProof="1">
                <a:uFillTx/>
                <a:sym typeface="+mn-ea"/>
              </a:rPr>
              <a:t>）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【历史上重大改革回眸】</a:t>
            </a:r>
            <a:r>
              <a:rPr lang="zh-CN" altLang="en-US" sz="2400" b="1">
                <a:uFillTx/>
                <a:sym typeface="+mn-ea"/>
              </a:rPr>
              <a:t>（15分</a:t>
            </a:r>
            <a:r>
              <a:rPr lang="en-US" altLang="zh-CN" sz="2400" b="1">
                <a:uFillTx/>
                <a:sym typeface="+mn-ea"/>
              </a:rPr>
              <a:t>)</a:t>
            </a:r>
            <a:endParaRPr lang="en-US" altLang="zh-CN" sz="2400" b="1">
              <a:uFillTx/>
              <a:sym typeface="+mn-ea"/>
            </a:endParaRPr>
          </a:p>
          <a:p>
            <a:pPr marL="0" indent="0" fontAlgn="base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材料   </a:t>
            </a:r>
            <a:r>
              <a:rPr lang="zh-CN" altLang="en-US" sz="2400" b="1" noProof="1">
                <a:solidFill>
                  <a:schemeClr val="tx1"/>
                </a:solidFill>
                <a:uFillTx/>
                <a:ea typeface="楷体" panose="02010609060101010101" charset="-122"/>
              </a:rPr>
              <a:t>南北朝时，士族族谱是选任官员的重要依据。唐朝初年，旧士族虽已没落，但清河崔氏、范阳卢氏等数家所谓“山东士族”，仍凭借起祖先的影响，享有崇高的社会地位。这些家族编写族谱，标榜为华夏“高门”，自诩“家风”优良，相互间通婚。唐初那些以军功起家的大臣，也把能与他们通婚视作荣耀。唐太宗决心从族谱入手，改变这种状况。他下令修撰全国总谱《氏族志》，不限地域，不分民族渊源，收集当时全国各地具有影响的293个家，排出等级，但不作为任用官员的依据。编写者受习惯影响，将当时只任六品官的清河人崔民干列为第一等。这让唐太宗颇不高兴，下令：“不须论数世以前，止取</a:t>
            </a:r>
            <a:r>
              <a:rPr lang="zh-CN" altLang="en-US" sz="2400" b="1">
                <a:solidFill>
                  <a:schemeClr val="tx1"/>
                </a:solidFill>
                <a:uFillTx/>
                <a:ea typeface="楷体" panose="02010609060101010101" charset="-122"/>
                <a:sym typeface="+mn-ea"/>
              </a:rPr>
              <a:t>今日官爵</a:t>
            </a:r>
            <a:r>
              <a:rPr lang="zh-CN" altLang="en-US" sz="2400" b="1" noProof="1">
                <a:solidFill>
                  <a:schemeClr val="tx1"/>
                </a:solidFill>
                <a:uFillTx/>
                <a:ea typeface="楷体" panose="02010609060101010101" charset="-122"/>
              </a:rPr>
              <a:t>高下作等级。”于是皇族被列为第一，外戚次之，清河崔氏只排到第三等。当时文武大臣中，不少人的祖先在北朝后期才从草原南迁，也因此跻身“高门”之列。</a:t>
            </a:r>
            <a:endParaRPr lang="zh-CN" altLang="en-US" sz="2400" b="1" noProof="1">
              <a:solidFill>
                <a:schemeClr val="tx1"/>
              </a:solidFill>
              <a:uFillTx/>
              <a:ea typeface="楷体" panose="02010609060101010101" charset="-122"/>
            </a:endParaRPr>
          </a:p>
          <a:p>
            <a:pPr marL="0" indent="0" fontAlgn="base">
              <a:buNone/>
            </a:pPr>
            <a:r>
              <a:rPr lang="zh-CN" altLang="en-US" sz="2400" b="1" noProof="1">
                <a:solidFill>
                  <a:schemeClr val="tx1"/>
                </a:solidFill>
                <a:uFillTx/>
                <a:ea typeface="楷体" panose="02010609060101010101" charset="-122"/>
              </a:rPr>
              <a:t>                                                      ——摘编自唐长孺《魏晋南北朝隋唐史三论》</a:t>
            </a:r>
            <a:endParaRPr lang="zh-CN" altLang="en-US" sz="2400" b="1" noProof="1">
              <a:solidFill>
                <a:schemeClr val="tx1"/>
              </a:solidFill>
              <a:uFillTx/>
              <a:ea typeface="楷体" panose="02010609060101010101" charset="-122"/>
            </a:endParaRPr>
          </a:p>
          <a:p>
            <a:pPr marL="0" indent="0" fontAlgn="base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（1</a:t>
            </a:r>
            <a:r>
              <a:rPr lang="en-US" altLang="zh-CN" sz="24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根据材料并结合所学知识，概括唐太宗时谱牒改革的内容。（9分）</a:t>
            </a:r>
            <a:endParaRPr lang="zh-CN" altLang="en-US" sz="2400" b="1" strike="noStrike" noProof="1">
              <a:solidFill>
                <a:schemeClr val="tx1"/>
              </a:solidFill>
              <a:uFillTx/>
            </a:endParaRPr>
          </a:p>
          <a:p>
            <a:pPr marL="0" indent="0" fontAlgn="base">
              <a:buNone/>
            </a:pP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（2</a:t>
            </a:r>
            <a:r>
              <a:rPr lang="en-US" altLang="zh-CN" sz="2400" b="1" strike="noStrike" noProof="1">
                <a:solidFill>
                  <a:schemeClr val="tx1"/>
                </a:solidFill>
                <a:uFillTx/>
              </a:rPr>
              <a:t>)</a:t>
            </a:r>
            <a:r>
              <a:rPr lang="zh-CN" altLang="en-US" sz="2400" b="1" strike="noStrike" noProof="1">
                <a:solidFill>
                  <a:schemeClr val="tx1"/>
                </a:solidFill>
                <a:uFillTx/>
              </a:rPr>
              <a:t>根据材料并结合所学知识，简析唐太宗时谱牒改革的作用。（6分）</a:t>
            </a:r>
            <a:endParaRPr lang="zh-CN" altLang="en-US" sz="2400" b="1" strike="noStrike" noProof="1">
              <a:solidFill>
                <a:srgbClr val="C00000"/>
              </a:solidFill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5073015" y="1948180"/>
            <a:ext cx="198755" cy="4629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8991600" y="3434715"/>
            <a:ext cx="187325" cy="5346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425055" y="916305"/>
            <a:ext cx="3608705" cy="8763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284605" y="3807460"/>
            <a:ext cx="4608830" cy="3619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0400" y="4218305"/>
            <a:ext cx="8468995" cy="31115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67095" y="5611495"/>
            <a:ext cx="302450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 165"/>
          <p:cNvSpPr/>
          <p:nvPr/>
        </p:nvSpPr>
        <p:spPr>
          <a:xfrm>
            <a:off x="1146175" y="5154930"/>
            <a:ext cx="7208520" cy="91313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p>
            <a:pPr marL="0" indent="0" fontAlgn="base">
              <a:buNone/>
            </a:pPr>
            <a:r>
              <a:rPr lang="zh-CN" altLang="en-US" sz="2400" b="1">
                <a:solidFill>
                  <a:srgbClr val="FFFFFF"/>
                </a:solidFill>
                <a:sym typeface="+mn-ea"/>
              </a:rPr>
              <a:t>（对世家大家大族的影响</a:t>
            </a:r>
            <a:r>
              <a:rPr lang="en-US" altLang="zh-CN" sz="2400" b="1">
                <a:solidFill>
                  <a:srgbClr val="FFFFFF"/>
                </a:solidFill>
                <a:sym typeface="+mn-ea"/>
              </a:rPr>
              <a:t>;</a:t>
            </a:r>
            <a:r>
              <a:rPr lang="zh-CN" altLang="en-US" sz="2400" b="1">
                <a:solidFill>
                  <a:srgbClr val="FFFFFF"/>
                </a:solidFill>
                <a:sym typeface="+mn-ea"/>
              </a:rPr>
              <a:t>对寒门士人和人才选拔的影响</a:t>
            </a:r>
            <a:r>
              <a:rPr lang="en-US" altLang="zh-CN" sz="2400" b="1">
                <a:solidFill>
                  <a:srgbClr val="FFFFFF"/>
                </a:solidFill>
                <a:sym typeface="+mn-ea"/>
              </a:rPr>
              <a:t>;</a:t>
            </a:r>
            <a:r>
              <a:rPr lang="zh-CN" altLang="en-US" sz="2400" b="1">
                <a:solidFill>
                  <a:srgbClr val="FFFFFF"/>
                </a:solidFill>
                <a:sym typeface="+mn-ea"/>
              </a:rPr>
              <a:t>对皇族和皇权的影响）</a:t>
            </a:r>
            <a:endParaRPr lang="zh-CN" altLang="en-US" sz="2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en-US" altLang="zh-CN" b="1" smtClean="0">
                <a:solidFill>
                  <a:srgbClr val="CC0099"/>
                </a:solidFill>
                <a:sym typeface="+mn-ea"/>
              </a:rPr>
              <a:t>4.</a:t>
            </a:r>
            <a:r>
              <a:rPr lang="zh-CN" altLang="en-US" b="1" smtClean="0">
                <a:solidFill>
                  <a:srgbClr val="CC0099"/>
                </a:solidFill>
                <a:sym typeface="+mn-ea"/>
              </a:rPr>
              <a:t>改革成败原因类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>
                <a:uFillTx/>
                <a:sym typeface="+mn-ea"/>
              </a:rPr>
              <a:t>(1)</a:t>
            </a:r>
            <a:r>
              <a:rPr lang="zh-CN" altLang="en-US">
                <a:uFillTx/>
                <a:sym typeface="+mn-ea"/>
              </a:rPr>
              <a:t>是否顺应历史发展的趋势；（根本原因）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uFillTx/>
                <a:sym typeface="+mn-ea"/>
              </a:rPr>
              <a:t>(2)</a:t>
            </a:r>
            <a:r>
              <a:rPr lang="zh-CN" altLang="en-US">
                <a:uFillTx/>
                <a:sym typeface="+mn-ea"/>
              </a:rPr>
              <a:t>力量对比是否有利于改革；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zh-CN" altLang="en-US">
                <a:uFillTx/>
                <a:sym typeface="+mn-ea"/>
              </a:rPr>
              <a:t>（从政治、经济、文化等多角度去分析）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uFillTx/>
                <a:sym typeface="+mn-ea"/>
              </a:rPr>
              <a:t>(3)</a:t>
            </a:r>
            <a:r>
              <a:rPr lang="zh-CN" altLang="en-US">
                <a:uFillTx/>
                <a:sym typeface="+mn-ea"/>
              </a:rPr>
              <a:t>改革者是否有坚定的政治魄力；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uFillTx/>
                <a:sym typeface="+mn-ea"/>
              </a:rPr>
              <a:t>(4)</a:t>
            </a:r>
            <a:r>
              <a:rPr lang="zh-CN" altLang="en-US">
                <a:uFillTx/>
                <a:sym typeface="+mn-ea"/>
              </a:rPr>
              <a:t>改革的措施是否行之有效；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uFillTx/>
                <a:sym typeface="+mn-ea"/>
              </a:rPr>
              <a:t>(5)</a:t>
            </a:r>
            <a:r>
              <a:rPr lang="zh-CN" altLang="en-US">
                <a:uFillTx/>
                <a:sym typeface="+mn-ea"/>
              </a:rPr>
              <a:t>内外环境是否有利于改革。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/>
          </p:cNvSpPr>
          <p:nvPr>
            <p:ph idx="1"/>
          </p:nvPr>
        </p:nvSpPr>
        <p:spPr>
          <a:xfrm>
            <a:off x="622300" y="1194435"/>
            <a:ext cx="10972800" cy="489839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 smtClean="0">
                <a:solidFill>
                  <a:srgbClr val="CC0099"/>
                </a:solidFill>
              </a:rPr>
              <a:t>5.</a:t>
            </a:r>
            <a:r>
              <a:rPr lang="zh-CN" altLang="en-US" sz="2800" b="1" smtClean="0">
                <a:solidFill>
                  <a:srgbClr val="CC0099"/>
                </a:solidFill>
              </a:rPr>
              <a:t>教训、启示类</a:t>
            </a:r>
            <a:endParaRPr lang="zh-CN" altLang="en-US" sz="2800" b="1" smtClean="0">
              <a:solidFill>
                <a:srgbClr val="CC0099"/>
              </a:solidFill>
            </a:endParaRPr>
          </a:p>
        </p:txBody>
      </p:sp>
      <p:sp>
        <p:nvSpPr>
          <p:cNvPr id="41987" name="Rectangle 4"/>
          <p:cNvSpPr>
            <a:spLocks noChangeArrowheads="1"/>
          </p:cNvSpPr>
          <p:nvPr/>
        </p:nvSpPr>
        <p:spPr bwMode="auto">
          <a:xfrm>
            <a:off x="622300" y="2019935"/>
            <a:ext cx="9839325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</a:rPr>
              <a:t>(1)</a:t>
            </a:r>
            <a:r>
              <a:rPr lang="zh-CN" altLang="en-US" sz="2400" b="1">
                <a:latin typeface="宋体" panose="02010600030101010101" pitchFamily="2" charset="-122"/>
              </a:rPr>
              <a:t>破除阻挠改革的旧势力。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</a:rPr>
              <a:t>(2)</a:t>
            </a:r>
            <a:r>
              <a:rPr lang="zh-CN" altLang="en-US" sz="2400" b="1">
                <a:latin typeface="宋体" panose="02010600030101010101" pitchFamily="2" charset="-122"/>
              </a:rPr>
              <a:t>建立强有力的领导核心。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</a:rPr>
              <a:t>(3)</a:t>
            </a:r>
            <a:r>
              <a:rPr lang="zh-CN" altLang="en-US" sz="2400" b="1">
                <a:latin typeface="宋体" panose="02010600030101010101" pitchFamily="2" charset="-122"/>
              </a:rPr>
              <a:t>依靠人民与改革派。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</a:rPr>
              <a:t>(4)</a:t>
            </a:r>
            <a:r>
              <a:rPr lang="zh-CN" altLang="en-US" sz="2400" b="1">
                <a:latin typeface="宋体" panose="02010600030101010101" pitchFamily="2" charset="-122"/>
              </a:rPr>
              <a:t>改革不会一帆风顺，要有勇于改革、坚决斗争精神。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</a:rPr>
              <a:t>(5)</a:t>
            </a:r>
            <a:r>
              <a:rPr lang="zh-CN" altLang="en-US" sz="2400" b="1">
                <a:latin typeface="宋体" panose="02010600030101010101" pitchFamily="2" charset="-122"/>
              </a:rPr>
              <a:t>改革是社会发展的重要动力，要</a:t>
            </a:r>
            <a:r>
              <a:rPr lang="zh-CN" altLang="en-US" sz="2400" b="1">
                <a:latin typeface="宋体" panose="02010600030101010101" pitchFamily="2" charset="-122"/>
                <a:sym typeface="+mn-ea"/>
              </a:rPr>
              <a:t>与时俱进，敢于改革。</a:t>
            </a:r>
            <a:endParaRPr lang="zh-CN" altLang="en-US" sz="2400" b="1">
              <a:latin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</a:rPr>
              <a:t>(6)</a:t>
            </a:r>
            <a:r>
              <a:rPr lang="zh-CN" altLang="en-US" sz="2400" b="1">
                <a:latin typeface="宋体" panose="02010600030101010101" pitchFamily="2" charset="-122"/>
              </a:rPr>
              <a:t>改革没有固定的模式，必须走有自己特色的改革之路。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9380" y="299720"/>
            <a:ext cx="11633200" cy="6071235"/>
          </a:xfrm>
        </p:spPr>
        <p:txBody>
          <a:bodyPr/>
          <a:p>
            <a:r>
              <a:rPr lang="zh-CN" altLang="en-US" sz="2400">
                <a:sym typeface="+mn-ea"/>
              </a:rPr>
              <a:t>（</a:t>
            </a:r>
            <a:r>
              <a:rPr lang="en-US" altLang="zh-CN" sz="2400">
                <a:sym typeface="+mn-ea"/>
              </a:rPr>
              <a:t>2017</a:t>
            </a:r>
            <a:r>
              <a:rPr lang="zh-CN" altLang="en-US" sz="2400">
                <a:sym typeface="+mn-ea"/>
              </a:rPr>
              <a:t>年</a:t>
            </a:r>
            <a:r>
              <a:rPr lang="en-US" altLang="zh-CN" sz="2400" b="1">
                <a:ea typeface="宋体" panose="02010600030101010101" pitchFamily="2" charset="-122"/>
                <a:sym typeface="+mn-ea"/>
              </a:rPr>
              <a:t>新课标全国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Ⅱ</a:t>
            </a:r>
            <a:r>
              <a:rPr lang="en-US" altLang="zh-CN" sz="2400" b="1">
                <a:ea typeface="宋体" panose="02010600030101010101" pitchFamily="2" charset="-122"/>
                <a:sym typeface="+mn-ea"/>
              </a:rPr>
              <a:t>卷</a:t>
            </a:r>
            <a:r>
              <a:rPr lang="zh-CN" altLang="en-US" sz="2400">
                <a:sym typeface="+mn-ea"/>
              </a:rPr>
              <a:t>）</a:t>
            </a:r>
            <a:r>
              <a:rPr lang="zh-CN" altLang="en-US" sz="2400" b="1">
                <a:uFillTx/>
                <a:sym typeface="+mn-ea"/>
              </a:rPr>
              <a:t>【历史上重大改革回眸】（15分</a:t>
            </a:r>
            <a:r>
              <a:rPr lang="en-US" altLang="zh-CN" sz="2400" b="1">
                <a:uFillTx/>
                <a:sym typeface="+mn-ea"/>
              </a:rPr>
              <a:t>)</a:t>
            </a:r>
            <a:endParaRPr lang="zh-CN" altLang="en-US" sz="2400">
              <a:solidFill>
                <a:schemeClr val="tx1"/>
              </a:solidFill>
              <a:uFillTx/>
            </a:endParaRPr>
          </a:p>
          <a:p>
            <a:r>
              <a:rPr lang="zh-CN" altLang="en-US" sz="24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材料一   清末，有很多部门负责管理北京的街道与沟渠、河道，“严且备矣”，但“究其实，无 之为厕屋”。清政府每年出资修缮，并向商民收取巨款，但款项皆被官员私吞，并没有真正用于街道等的修缮，戊戌变法时期，清政府令“各衙门即行查勘、估修，以壮观瞻，并大清门、正阳门外，菜蔬鸡鱼摊肆，一概逐令于城根摆设”。对此改革，“官吏民，皆称不便”，更有官吏怂恿百姓联名反对。                                                           </a:t>
            </a:r>
            <a:endParaRPr lang="zh-CN" altLang="en-US" sz="2400" b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>
              <a:spcBef>
                <a:spcPts val="0"/>
              </a:spcBef>
            </a:pPr>
            <a:r>
              <a:rPr lang="zh-CN" altLang="en-US" sz="24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                 ——据苏继祖《清廷戊戌朝变记》</a:t>
            </a:r>
            <a:endParaRPr lang="zh-CN" altLang="en-US" sz="2400" b="1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>
              <a:spcBef>
                <a:spcPts val="0"/>
              </a:spcBef>
            </a:pPr>
            <a:r>
              <a:rPr lang="zh-CN" altLang="en-US" sz="2400" b="1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材料二  凡改革之事，必除旧与布新，两者之用力相等，然后可有效也，苟不务除旧而言布新，其势必将旧政之积弊，悉移而纳于新政之中，而新政反增其害矣。                                                                                                 ——摘自梁启超《戊戌政变记》</a:t>
            </a:r>
            <a:endParaRPr lang="zh-CN" altLang="en-US" sz="2400">
              <a:solidFill>
                <a:schemeClr val="tx1"/>
              </a:solidFill>
              <a:uFillTx/>
            </a:endParaRPr>
          </a:p>
          <a:p>
            <a:r>
              <a:rPr lang="zh-CN" altLang="en-US" sz="2400">
                <a:solidFill>
                  <a:schemeClr val="tx1"/>
                </a:solidFill>
                <a:uFillTx/>
              </a:rPr>
              <a:t>(1)根据材料一并结合所学知识，概括清末北京街道管理改革的原因。(8分)</a:t>
            </a:r>
            <a:endParaRPr lang="zh-CN" altLang="en-US" sz="2400">
              <a:solidFill>
                <a:schemeClr val="tx1"/>
              </a:solidFill>
              <a:uFillTx/>
            </a:endParaRPr>
          </a:p>
          <a:p>
            <a:r>
              <a:rPr lang="zh-CN" altLang="en-US" sz="2400">
                <a:solidFill>
                  <a:schemeClr val="tx1"/>
                </a:solidFill>
                <a:uFillTx/>
              </a:rPr>
              <a:t>(2)根据材料并结合所学知识，简析清末北京街道管理改革的困难及启示。(7分)</a:t>
            </a:r>
            <a:endParaRPr lang="zh-CN" altLang="en-US" sz="2400">
              <a:solidFill>
                <a:schemeClr val="tx1"/>
              </a:solidFill>
              <a:uFillTx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120130" y="5990590"/>
            <a:ext cx="1515110" cy="1060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785610" y="4922520"/>
            <a:ext cx="3094990" cy="457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 rot="10800000" flipV="1">
            <a:off x="974725" y="5174615"/>
            <a:ext cx="94964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（</a:t>
            </a:r>
            <a:r>
              <a:rPr lang="zh-CN" altLang="en-US" sz="2000" b="1">
                <a:solidFill>
                  <a:srgbClr val="FF0000"/>
                </a:solidFill>
              </a:rPr>
              <a:t>2）困难：改革触动了一些官吏的既得利益；打破了百姓习惯。 </a:t>
            </a:r>
            <a:endParaRPr lang="zh-CN" altLang="en-US" sz="2000" b="1">
              <a:solidFill>
                <a:srgbClr val="FF0000"/>
              </a:solidFill>
            </a:endParaRPr>
          </a:p>
          <a:p>
            <a:r>
              <a:rPr lang="zh-CN" altLang="en-US" sz="2000" b="1">
                <a:solidFill>
                  <a:srgbClr val="FF0000"/>
                </a:solidFill>
              </a:rPr>
              <a:t>启示：改革既要除旧又要布新，不可偏废；除旧弊难免触及多方利益；改革需要勇气和毅力；改革需要强有力的领导；改革应以人民的福祉为宗旨。 </a:t>
            </a:r>
            <a:r>
              <a:rPr lang="zh-CN" altLang="en-US" sz="2000" b="1"/>
              <a:t> </a:t>
            </a:r>
            <a:endParaRPr lang="zh-CN" altLang="en-US" sz="20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95" y="1773555"/>
            <a:ext cx="10479405" cy="676275"/>
          </a:xfrm>
        </p:spPr>
        <p:txBody>
          <a:bodyPr/>
          <a:p>
            <a:pPr marL="0" indent="0">
              <a:buNone/>
            </a:pPr>
            <a:r>
              <a:rPr lang="en-US" altLang="zh-CN" sz="3600"/>
              <a:t>     1</a:t>
            </a:r>
            <a:r>
              <a:rPr lang="zh-CN" altLang="en-US" sz="3600"/>
              <a:t>、多做高考真题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428115" y="2449830"/>
            <a:ext cx="57410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ym typeface="+mn-ea"/>
              </a:rPr>
              <a:t>   2</a:t>
            </a:r>
            <a:r>
              <a:rPr lang="zh-CN" altLang="en-US" sz="3600">
                <a:sym typeface="+mn-ea"/>
              </a:rPr>
              <a:t>、限时训练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1428115" y="3197225"/>
            <a:ext cx="723328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ym typeface="+mn-ea"/>
              </a:rPr>
              <a:t>   3</a:t>
            </a:r>
            <a:r>
              <a:rPr lang="zh-CN" altLang="en-US" sz="3600">
                <a:sym typeface="+mn-ea"/>
              </a:rPr>
              <a:t>、形成解题基本思路</a:t>
            </a:r>
            <a:endParaRPr lang="zh-CN" altLang="en-US" sz="3600"/>
          </a:p>
          <a:p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428115" y="3827145"/>
            <a:ext cx="471233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ym typeface="+mn-ea"/>
              </a:rPr>
              <a:t>   4</a:t>
            </a:r>
            <a:r>
              <a:rPr lang="zh-CN" altLang="en-US" sz="3600">
                <a:sym typeface="+mn-ea"/>
              </a:rPr>
              <a:t>、强调文字叙述</a:t>
            </a:r>
            <a:endParaRPr lang="zh-CN" altLang="en-US" sz="3600"/>
          </a:p>
        </p:txBody>
      </p:sp>
      <p:sp>
        <p:nvSpPr>
          <p:cNvPr id="7" name="矩形 6"/>
          <p:cNvSpPr/>
          <p:nvPr/>
        </p:nvSpPr>
        <p:spPr>
          <a:xfrm>
            <a:off x="3939540" y="574675"/>
            <a:ext cx="408432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54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64000">
                      <a:srgbClr val="FCE95F"/>
                    </a:gs>
                    <a:gs pos="100000">
                      <a:srgbClr val="F8AD1C"/>
                    </a:gs>
                  </a:gsLst>
                  <a:lin ang="5400000"/>
                </a:gra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</a:rPr>
              <a:t>几点建议</a:t>
            </a:r>
            <a:endParaRPr lang="zh-CN" altLang="en-US" sz="5400" b="1">
              <a:ln w="25400">
                <a:solidFill>
                  <a:srgbClr val="861E1D">
                    <a:alpha val="94000"/>
                  </a:srgbClr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64000">
                    <a:srgbClr val="FCE95F"/>
                  </a:gs>
                  <a:gs pos="100000">
                    <a:srgbClr val="F8AD1C"/>
                  </a:gs>
                </a:gsLst>
                <a:lin ang="5400000"/>
              </a:gradFill>
              <a:effectLst>
                <a:outerShdw blurRad="177800" dist="12700" dir="10200000" sx="102000" sy="102000" algn="bl" rotWithShape="0">
                  <a:srgbClr val="480F08"/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7252" y="813435"/>
            <a:ext cx="10972800" cy="720725"/>
          </a:xfrm>
        </p:spPr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提      纲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763713"/>
            <a:ext cx="10972800" cy="4319587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一、了解历史改革的基本知识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二、了解历史改革题的命题特点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三、掌握历史改革题的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解答</a:t>
            </a:r>
            <a:r>
              <a:rPr lang="zh-CN" altLang="en-US" sz="4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方法</a:t>
            </a: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4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73135" y="2522855"/>
            <a:ext cx="21031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5400" b="1">
                <a:solidFill>
                  <a:srgbClr val="FF0000"/>
                </a:solidFill>
                <a:uFillTx/>
                <a:ea typeface="华文楷体" panose="02010600040101010101" charset="-122"/>
                <a:sym typeface="+mn-ea"/>
              </a:rPr>
              <a:t>谢谢！</a:t>
            </a:r>
            <a:endParaRPr lang="zh-CN" altLang="en-US" sz="5400" b="1">
              <a:solidFill>
                <a:srgbClr val="FF0000"/>
              </a:solidFill>
              <a:uFillTx/>
              <a:ea typeface="华文楷体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80110" y="2395220"/>
            <a:ext cx="10071100" cy="3554095"/>
          </a:xfrm>
        </p:spPr>
        <p:txBody>
          <a:bodyPr/>
          <a:p>
            <a:r>
              <a:rPr lang="en-US" altLang="zh-CN">
                <a:solidFill>
                  <a:schemeClr val="tx1"/>
                </a:solidFill>
                <a:uFillTx/>
              </a:rPr>
              <a:t>1</a:t>
            </a:r>
            <a:r>
              <a:rPr lang="zh-CN" altLang="en-US">
                <a:solidFill>
                  <a:schemeClr val="tx1"/>
                </a:solidFill>
                <a:uFillTx/>
              </a:rPr>
              <a:t>、改革是对旧有的生产关系、上层建筑作出的局部或根本性的调整。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</a:rPr>
              <a:t>2</a:t>
            </a:r>
            <a:r>
              <a:rPr lang="zh-CN" altLang="en-US">
                <a:solidFill>
                  <a:schemeClr val="tx1"/>
                </a:solidFill>
                <a:uFillTx/>
              </a:rPr>
              <a:t>、改革与社会发展相伴而生，并成为社会进步的重要动力。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</a:rPr>
              <a:t>3</a:t>
            </a:r>
            <a:r>
              <a:rPr lang="zh-CN" altLang="en-US">
                <a:solidFill>
                  <a:schemeClr val="tx1"/>
                </a:solidFill>
                <a:uFillTx/>
              </a:rPr>
              <a:t>、改革体现了人们顺应时代潮流、破解社会矛盾的智慧。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</a:rPr>
              <a:t>4</a:t>
            </a:r>
            <a:r>
              <a:rPr lang="zh-CN" altLang="en-US">
                <a:solidFill>
                  <a:schemeClr val="tx1"/>
                </a:solidFill>
                <a:uFillTx/>
              </a:rPr>
              <a:t>、任何改革都会遇到阻力，不可能一帆风顺、一蹴而就。</a:t>
            </a:r>
            <a:endParaRPr lang="zh-CN" altLang="en-US">
              <a:solidFill>
                <a:schemeClr val="tx1"/>
              </a:solidFill>
              <a:uFillTx/>
            </a:endParaRPr>
          </a:p>
          <a:p>
            <a:r>
              <a:rPr lang="en-US" altLang="zh-CN">
                <a:solidFill>
                  <a:schemeClr val="tx1"/>
                </a:solidFill>
                <a:uFillTx/>
              </a:rPr>
              <a:t>5</a:t>
            </a:r>
            <a:r>
              <a:rPr lang="zh-CN" altLang="en-US">
                <a:solidFill>
                  <a:schemeClr val="tx1"/>
                </a:solidFill>
                <a:uFillTx/>
              </a:rPr>
              <a:t>、改革背景、内容、新旧力量对比及领导者个人境遇的不同，结局和影响也大相径庭</a:t>
            </a:r>
            <a:endParaRPr lang="zh-CN" altLang="en-US">
              <a:solidFill>
                <a:schemeClr val="tx1"/>
              </a:solidFill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110" y="1720215"/>
            <a:ext cx="30410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（一）重要观点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219" name=" 219"/>
          <p:cNvSpPr/>
          <p:nvPr/>
        </p:nvSpPr>
        <p:spPr>
          <a:xfrm>
            <a:off x="1546860" y="333375"/>
            <a:ext cx="9097645" cy="91440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>
                <a:sym typeface="+mn-ea"/>
              </a:rPr>
              <a:t>一、了解历史改革的基本知识</a:t>
            </a:r>
            <a:endParaRPr lang="zh-CN" altLang="en-US" sz="4000" b="1" strike="noStrike" noProof="1">
              <a:solidFill>
                <a:schemeClr val="tx1"/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79475" y="1254125"/>
            <a:ext cx="10715625" cy="734695"/>
          </a:xfrm>
        </p:spPr>
        <p:txBody>
          <a:bodyPr/>
          <a:p>
            <a:pPr algn="l"/>
            <a:r>
              <a:rPr lang="zh-CN" altLang="en-US" b="1">
                <a:solidFill>
                  <a:srgbClr val="FF0000"/>
                </a:solidFill>
                <a:sym typeface="+mn-ea"/>
              </a:rPr>
              <a:t>（二）历史改革的分类 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>
                <a:solidFill>
                  <a:srgbClr val="C00000"/>
                </a:solidFill>
                <a:sym typeface="+mn-ea"/>
              </a:rPr>
              <a:t>从内容：</a:t>
            </a:r>
            <a:r>
              <a:rPr lang="zh-CN" altLang="en-US">
                <a:sym typeface="+mn-ea"/>
              </a:rPr>
              <a:t>政治改革、经济改革、军事改革、</a:t>
            </a:r>
            <a:endParaRPr lang="zh-CN" altLang="en-US">
              <a:sym typeface="+mn-ea"/>
            </a:endParaRPr>
          </a:p>
          <a:p>
            <a:pPr marL="0" indent="0">
              <a:buNone/>
            </a:pPr>
            <a:r>
              <a:rPr lang="zh-CN" altLang="en-US">
                <a:sym typeface="+mn-ea"/>
              </a:rPr>
              <a:t>                文化改革和社会生活改革。</a:t>
            </a:r>
            <a:endParaRPr lang="zh-CN" altLang="en-US">
              <a:sym typeface="+mn-ea"/>
            </a:endParaRPr>
          </a:p>
          <a:p>
            <a:r>
              <a:rPr lang="zh-CN" altLang="en-US">
                <a:solidFill>
                  <a:srgbClr val="C00000"/>
                </a:solidFill>
              </a:rPr>
              <a:t>从程度：</a:t>
            </a:r>
            <a:r>
              <a:rPr lang="zh-CN" altLang="en-US"/>
              <a:t>不彻底的改革、彻底改革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>
                <a:solidFill>
                  <a:srgbClr val="C00000"/>
                </a:solidFill>
                <a:sym typeface="+mn-ea"/>
              </a:rPr>
              <a:t>从进程：</a:t>
            </a:r>
            <a:r>
              <a:rPr lang="zh-CN" altLang="en-US">
                <a:sym typeface="+mn-ea"/>
              </a:rPr>
              <a:t>渐进式改、急进式改革</a:t>
            </a:r>
            <a:endParaRPr lang="zh-CN" altLang="en-US"/>
          </a:p>
          <a:p>
            <a:r>
              <a:rPr lang="zh-CN" altLang="en-US">
                <a:solidFill>
                  <a:srgbClr val="C00000"/>
                </a:solidFill>
                <a:sym typeface="+mn-ea"/>
              </a:rPr>
              <a:t>从方式：</a:t>
            </a:r>
            <a:r>
              <a:rPr lang="zh-CN" altLang="en-US">
                <a:sym typeface="+mn-ea"/>
              </a:rPr>
              <a:t>自下而上的改革、自上而下的改革。</a:t>
            </a:r>
            <a:endParaRPr lang="en-US" altLang="zh-CN"/>
          </a:p>
          <a:p>
            <a:r>
              <a:rPr lang="zh-CN" altLang="en-US">
                <a:solidFill>
                  <a:srgbClr val="C00000"/>
                </a:solidFill>
              </a:rPr>
              <a:t>从性质：</a:t>
            </a:r>
            <a:r>
              <a:rPr lang="zh-CN" altLang="en-US"/>
              <a:t>奴隶制度的改革、封建主义的改革、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               资本主义的改革和社会主义的改革。</a:t>
            </a:r>
            <a:endParaRPr lang="zh-CN" altLang="en-US"/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 noChangeArrowheads="1"/>
          </p:cNvSpPr>
          <p:nvPr/>
        </p:nvSpPr>
        <p:spPr bwMode="auto">
          <a:xfrm>
            <a:off x="967105" y="-36830"/>
            <a:ext cx="8418195" cy="1316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4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6700" name="Group 76"/>
          <p:cNvGraphicFramePr>
            <a:graphicFrameLocks noGrp="1"/>
          </p:cNvGraphicFramePr>
          <p:nvPr/>
        </p:nvGraphicFramePr>
        <p:xfrm>
          <a:off x="377190" y="1202055"/>
          <a:ext cx="11437620" cy="6122035"/>
        </p:xfrm>
        <a:graphic>
          <a:graphicData uri="http://schemas.openxmlformats.org/drawingml/2006/table">
            <a:tbl>
              <a:tblPr/>
              <a:tblGrid>
                <a:gridCol w="1259840"/>
                <a:gridCol w="2416175"/>
                <a:gridCol w="3613785"/>
                <a:gridCol w="4147820"/>
              </a:tblGrid>
              <a:tr h="459740"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年份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试题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设问方式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材料出处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6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唐太宗谱牒改革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概括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简析作用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ym typeface="+mn-ea"/>
                        </a:rPr>
                        <a:t>唐长孺《魏晋南北朝隋唐史三论》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 marL="88414" marR="88414" marT="44207" marB="4420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晚清军事改革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指出特点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简评影响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en-US" altLang="zh-CN" sz="1800" b="1">
                          <a:solidFill>
                            <a:schemeClr val="tx2"/>
                          </a:solidFill>
                          <a:sym typeface="+mn-ea"/>
                        </a:rPr>
                        <a:t>《</a:t>
                      </a:r>
                      <a:r>
                        <a:rPr lang="zh-CN" altLang="en-US" sz="1800" b="1" dirty="0">
                          <a:solidFill>
                            <a:schemeClr val="tx2"/>
                          </a:solidFill>
                          <a:sym typeface="+mn-ea"/>
                        </a:rPr>
                        <a:t>清史稿》</a:t>
                      </a:r>
                      <a:endParaRPr lang="zh-CN" altLang="en-US" sz="1800" b="1" dirty="0">
                        <a:solidFill>
                          <a:schemeClr val="tx2"/>
                        </a:solidFill>
                        <a:sym typeface="+mn-ea"/>
                      </a:endParaRPr>
                    </a:p>
                  </a:txBody>
                  <a:tcPr marL="88414" marR="88414" marT="44207" marB="44207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16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孝文帝庙号改革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概括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内容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…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简析意义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800" b="1" i="0" baseline="0" dirty="0">
                          <a:solidFill>
                            <a:schemeClr val="tx2"/>
                          </a:solidFill>
                        </a:rPr>
                        <a:t>吕思勉《魏晋南北朝史三论》</a:t>
                      </a:r>
                      <a:endParaRPr kumimoji="0" lang="zh-CN" altLang="en-US" sz="1800" b="1" i="0" baseline="0"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17年（1）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新时期工资改革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概括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特点…说明意义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1800" b="1" dirty="0"/>
                        <a:t>庄启东等《新中国工资史稿》</a:t>
                      </a:r>
                      <a:endParaRPr lang="zh-CN" altLang="en-US" sz="1800" b="1" dirty="0"/>
                    </a:p>
                  </a:txBody>
                  <a:tcPr marL="84406" marR="84406" marT="42203" marB="4220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416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17年（2）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清末北京街道管理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概括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原因…简析困难及启示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</a:rPr>
                        <a:t>苏继祖《清廷戊戌朝变记》</a:t>
                      </a:r>
                      <a:endParaRPr lang="zh-CN" altLang="en-US" sz="1800" b="1" dirty="0">
                        <a:solidFill>
                          <a:schemeClr val="tx2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1800" b="1" dirty="0">
                          <a:solidFill>
                            <a:schemeClr val="tx2"/>
                          </a:solidFill>
                        </a:rPr>
                        <a:t>梁启超《戊戌政变记》</a:t>
                      </a:r>
                      <a:endParaRPr lang="zh-CN" altLang="en-US" sz="1800" b="1" dirty="0">
                        <a:solidFill>
                          <a:schemeClr val="tx2"/>
                        </a:solidFill>
                      </a:endParaRPr>
                    </a:p>
                  </a:txBody>
                  <a:tcPr marL="84406" marR="84406" marT="42203" marB="42203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879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17年（3）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隋代法律制度改革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概括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特点…简析意义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i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zh-CN" altLang="en-US" sz="1800" b="1" i="0" baseline="0" dirty="0">
                          <a:solidFill>
                            <a:schemeClr val="tx2"/>
                          </a:solidFill>
                        </a:rPr>
                        <a:t>《隋书》</a:t>
                      </a:r>
                      <a:endParaRPr kumimoji="0" lang="zh-CN" altLang="en-US" sz="1800" b="1" i="0" baseline="0" dirty="0">
                        <a:solidFill>
                          <a:schemeClr val="tx2"/>
                        </a:solidFill>
                      </a:endParaRPr>
                    </a:p>
                  </a:txBody>
                  <a:tcPr marL="0" marR="0" marT="0" marB="1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219" name=" 219"/>
          <p:cNvSpPr/>
          <p:nvPr/>
        </p:nvSpPr>
        <p:spPr>
          <a:xfrm>
            <a:off x="1792605" y="62865"/>
            <a:ext cx="9326245" cy="674370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zh-CN" altLang="en-US" sz="4000" b="1">
                <a:solidFill>
                  <a:schemeClr val="bg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二</a:t>
            </a:r>
            <a:r>
              <a:rPr lang="zh-CN" altLang="en-US" sz="40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、了解历史改革题的命题特点</a:t>
            </a:r>
            <a:endParaRPr lang="zh-CN" altLang="en-US" sz="4000" b="1" noProof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4380" y="1115695"/>
            <a:ext cx="10972800" cy="740410"/>
          </a:xfrm>
        </p:spPr>
        <p:txBody>
          <a:bodyPr/>
          <a:p>
            <a:pPr marL="0" indent="0" fontAlgn="base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（一）命题</a:t>
            </a:r>
            <a:r>
              <a:rPr lang="zh-CN" altLang="en-US" sz="3200" b="1">
                <a:solidFill>
                  <a:srgbClr val="FF0000"/>
                </a:solidFill>
                <a:uFillTx/>
                <a:sym typeface="+mn-ea"/>
              </a:rPr>
              <a:t>特点：</a:t>
            </a:r>
            <a:endParaRPr lang="zh-CN" altLang="en-US" b="1" strike="noStrike" noProof="1">
              <a:solidFill>
                <a:srgbClr val="FF0000"/>
              </a:solidFill>
              <a:uFillTx/>
            </a:endParaRPr>
          </a:p>
          <a:p>
            <a:endParaRPr lang="zh-CN" altLang="en-US" b="1" strike="noStrike" noProof="1">
              <a:solidFill>
                <a:schemeClr val="tx1"/>
              </a:solidFill>
              <a:uFillTx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7095" y="1856105"/>
            <a:ext cx="109766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base">
              <a:buNone/>
            </a:pPr>
            <a:r>
              <a:rPr lang="en-US" altLang="zh-CN" sz="2800" b="1">
                <a:uFillTx/>
                <a:sym typeface="+mn-ea"/>
              </a:rPr>
              <a:t> 1.</a:t>
            </a:r>
            <a:r>
              <a:rPr lang="zh-CN" altLang="en-US" sz="2800" b="1">
                <a:uFillTx/>
                <a:sym typeface="+mn-ea"/>
              </a:rPr>
              <a:t>从改革主题上看，以中国古代、近代改革为主；命题越来越贴近社会现实生活。</a:t>
            </a:r>
            <a:endParaRPr lang="zh-CN" altLang="en-US" sz="2800" b="1">
              <a:solidFill>
                <a:schemeClr val="tx1"/>
              </a:solidFill>
              <a:uFillTx/>
              <a:sym typeface="+mn-ea"/>
            </a:endParaRPr>
          </a:p>
          <a:p>
            <a:pPr marL="0" indent="0">
              <a:buNone/>
            </a:pPr>
            <a:endParaRPr lang="zh-CN" altLang="en-US" sz="2800" b="1">
              <a:uFillTx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730" y="3000375"/>
            <a:ext cx="108394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base">
              <a:buNone/>
            </a:pPr>
            <a:r>
              <a:rPr lang="en-US" altLang="zh-CN" sz="2800" b="1">
                <a:uFillTx/>
                <a:sym typeface="+mn-ea"/>
              </a:rPr>
              <a:t>2.</a:t>
            </a:r>
            <a:r>
              <a:rPr lang="zh-CN" altLang="en-US" sz="2800" b="1">
                <a:uFillTx/>
                <a:sym typeface="+mn-ea"/>
              </a:rPr>
              <a:t>从设问形式上看，一般为两问，（</a:t>
            </a:r>
            <a:r>
              <a:rPr lang="en-US" altLang="zh-CN" sz="2800" b="1">
                <a:uFillTx/>
                <a:sym typeface="+mn-ea"/>
              </a:rPr>
              <a:t>1</a:t>
            </a:r>
            <a:r>
              <a:rPr lang="zh-CN" altLang="en-US" sz="2800" b="1">
                <a:uFillTx/>
                <a:sym typeface="+mn-ea"/>
              </a:rPr>
              <a:t>）依据材料和所学知识概括（指出）</a:t>
            </a:r>
            <a:r>
              <a:rPr lang="en-US" altLang="zh-CN" sz="2800" b="1">
                <a:uFillTx/>
                <a:sym typeface="+mn-ea"/>
              </a:rPr>
              <a:t>......</a:t>
            </a:r>
            <a:r>
              <a:rPr lang="zh-CN" altLang="en-US" sz="2800" b="1">
                <a:uFillTx/>
                <a:sym typeface="+mn-ea"/>
              </a:rPr>
              <a:t>改革的背景或原因、目的、内容、特点。（</a:t>
            </a:r>
            <a:r>
              <a:rPr lang="en-US" altLang="zh-CN" sz="2800" b="1">
                <a:uFillTx/>
                <a:sym typeface="+mn-ea"/>
              </a:rPr>
              <a:t>2</a:t>
            </a:r>
            <a:r>
              <a:rPr lang="zh-CN" altLang="en-US" sz="2800" b="1">
                <a:uFillTx/>
                <a:sym typeface="+mn-ea"/>
              </a:rPr>
              <a:t>）依据材料和所学知识简析（说明）</a:t>
            </a:r>
            <a:r>
              <a:rPr lang="en-US" altLang="zh-CN" sz="2800" b="1">
                <a:uFillTx/>
                <a:sym typeface="+mn-ea"/>
              </a:rPr>
              <a:t>......</a:t>
            </a:r>
            <a:r>
              <a:rPr lang="zh-CN" altLang="en-US" sz="2800" b="1">
                <a:uFillTx/>
                <a:sym typeface="+mn-ea"/>
              </a:rPr>
              <a:t>改革的作用或意义、影响。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67410" y="4492625"/>
            <a:ext cx="107467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fontAlgn="base">
              <a:buNone/>
            </a:pPr>
            <a:r>
              <a:rPr lang="en-US" altLang="zh-CN" sz="2800" b="1">
                <a:uFillTx/>
                <a:sym typeface="+mn-ea"/>
              </a:rPr>
              <a:t> </a:t>
            </a:r>
            <a:r>
              <a:rPr lang="zh-CN" altLang="en-US" sz="2800" b="1">
                <a:uFillTx/>
                <a:sym typeface="+mn-ea"/>
              </a:rPr>
              <a:t>3.从试题材料上看，一般摘编自专著，基本上为一则文字材料，大约</a:t>
            </a:r>
            <a:r>
              <a:rPr lang="en-US" altLang="zh-CN" sz="2800" b="1">
                <a:uFillTx/>
                <a:sym typeface="+mn-ea"/>
              </a:rPr>
              <a:t>350-650</a:t>
            </a:r>
            <a:r>
              <a:rPr lang="zh-CN" altLang="en-US" sz="2800" b="1">
                <a:uFillTx/>
                <a:sym typeface="+mn-ea"/>
              </a:rPr>
              <a:t>字。</a:t>
            </a:r>
            <a:endParaRPr lang="zh-CN" altLang="en-US" sz="2800" b="1">
              <a:uFillTx/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内容占位符 3"/>
          <p:cNvGraphicFramePr/>
          <p:nvPr>
            <p:ph idx="1"/>
          </p:nvPr>
        </p:nvGraphicFramePr>
        <p:xfrm>
          <a:off x="700405" y="1872298"/>
          <a:ext cx="10896600" cy="4848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81680"/>
                <a:gridCol w="3406775"/>
                <a:gridCol w="4208145"/>
              </a:tblGrid>
              <a:tr h="542925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</a:rPr>
                        <a:t>       </a:t>
                      </a:r>
                      <a:r>
                        <a:rPr lang="zh-CN" altLang="zh-CN" sz="2800">
                          <a:solidFill>
                            <a:srgbClr val="FF0000"/>
                          </a:solidFill>
                        </a:rPr>
                        <a:t>设问点</a:t>
                      </a:r>
                      <a:endParaRPr lang="zh-CN" altLang="zh-CN" sz="280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gridSpan="2">
                  <a:txBody>
                    <a:bodyPr/>
                    <a:p>
                      <a:pPr>
                        <a:buNone/>
                      </a:pPr>
                      <a:r>
                        <a:rPr lang="en-US" altLang="zh-CN" sz="2800">
                          <a:solidFill>
                            <a:srgbClr val="FF0000"/>
                          </a:solidFill>
                          <a:sym typeface="+mn-ea"/>
                        </a:rPr>
                        <a:t>                     </a:t>
                      </a:r>
                      <a:r>
                        <a:rPr lang="zh-CN" altLang="zh-CN" sz="2800">
                          <a:solidFill>
                            <a:srgbClr val="FF0000"/>
                          </a:solidFill>
                          <a:sym typeface="+mn-ea"/>
                        </a:rPr>
                        <a:t>考查目标</a:t>
                      </a:r>
                      <a:endParaRPr lang="zh-CN" altLang="zh-CN" sz="2800">
                        <a:solidFill>
                          <a:srgbClr val="FF0000"/>
                        </a:solidFill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 h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1457960">
                <a:tc rowSpan="2">
                  <a:txBody>
                    <a:bodyPr/>
                    <a:p>
                      <a:pPr>
                        <a:buNone/>
                      </a:pPr>
                      <a:endParaRPr lang="zh-CN" altLang="en-US" sz="2800" b="1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8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（概括、指出）</a:t>
                      </a:r>
                      <a:endParaRPr lang="zh-CN" altLang="en-US" sz="28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 特点  内容  背景</a:t>
                      </a:r>
                      <a:endParaRPr lang="zh-CN" altLang="zh-CN" sz="1800" b="1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1800" b="1"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获取和解读信息能力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整理材料,最大限度地获取有效信息；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对有效信息进行完整、准确、合理的解读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79629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描述和阐释事物能力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客观叙述历史事实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  <a:sym typeface="+mn-ea"/>
                      </a:endParaRPr>
                    </a:p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黑体" panose="02010609060101010101" charset="-122"/>
                        </a:rPr>
                        <a:t>正确解释历史事物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  <a:sym typeface="+mn-ea"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594360">
                <a:tc rowSpan="2">
                  <a:txBody>
                    <a:bodyPr/>
                    <a:p>
                      <a:pPr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（简析、说明）</a:t>
                      </a:r>
                      <a:endParaRPr lang="zh-CN" altLang="en-US" sz="28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 影响  作用  意义 </a:t>
                      </a:r>
                      <a:endParaRPr lang="zh-CN" altLang="en-US" sz="2800" b="1">
                        <a:sym typeface="+mn-ea"/>
                      </a:endParaRPr>
                    </a:p>
                    <a:p>
                      <a:pPr>
                        <a:buNone/>
                      </a:pPr>
                      <a:r>
                        <a:rPr lang="zh-CN" altLang="en-US" sz="2800" b="1">
                          <a:sym typeface="+mn-ea"/>
                        </a:rPr>
                        <a:t>认识</a:t>
                      </a:r>
                      <a:endParaRPr lang="zh-CN" altLang="en-US" sz="2800" b="1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描述和阐释事物能力</a:t>
                      </a:r>
                      <a:endParaRPr lang="zh-CN" altLang="en-US" sz="2800" b="1">
                        <a:solidFill>
                          <a:schemeClr val="tx1"/>
                        </a:solidFill>
                        <a:sym typeface="+mn-ea"/>
                      </a:endParaRPr>
                    </a:p>
                    <a:p>
                      <a:pPr algn="l">
                        <a:buNone/>
                      </a:pP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认识历史事物的本质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  <a:tr h="861060">
                <a:tc vMerge="1"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800" b="1">
                          <a:solidFill>
                            <a:schemeClr val="tx1"/>
                          </a:solidFill>
                        </a:rPr>
                        <a:t>论证和探讨问题</a:t>
                      </a:r>
                      <a:r>
                        <a:rPr lang="zh-CN" altLang="en-US" sz="2800" b="1">
                          <a:solidFill>
                            <a:schemeClr val="tx1"/>
                          </a:solidFill>
                          <a:sym typeface="+mn-ea"/>
                        </a:rPr>
                        <a:t>能力</a:t>
                      </a:r>
                      <a:endParaRPr lang="zh-CN" altLang="en-US" sz="2800" b="1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  <a:tc>
                  <a:txBody>
                    <a:bodyPr/>
                    <a:p>
                      <a:pPr algn="l">
                        <a:buNone/>
                      </a:pP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</a:rPr>
                        <a:t>发现、</a:t>
                      </a: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  <a:sym typeface="+mn-ea"/>
                        </a:rPr>
                        <a:t>论证</a:t>
                      </a:r>
                      <a:r>
                        <a:rPr lang="zh-CN" altLang="en-US" sz="2400" b="1">
                          <a:solidFill>
                            <a:schemeClr val="accent4"/>
                          </a:solidFill>
                          <a:uFillTx/>
                        </a:rPr>
                        <a:t>历史问题</a:t>
                      </a:r>
                      <a:endParaRPr lang="zh-CN" altLang="en-US" sz="2400" b="1">
                        <a:solidFill>
                          <a:schemeClr val="accent4"/>
                        </a:solidFill>
                        <a:uFillTx/>
                      </a:endParaRPr>
                    </a:p>
                    <a:p>
                      <a:pPr algn="l">
                        <a:buNone/>
                      </a:pPr>
                      <a:endParaRPr lang="zh-CN" altLang="en-US" sz="2400" b="1">
                        <a:solidFill>
                          <a:schemeClr val="accent4"/>
                        </a:solidFill>
                        <a:uFillTx/>
                      </a:endParaRP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99820" y="919480"/>
            <a:ext cx="100977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ym typeface="+mn-ea"/>
              </a:rPr>
              <a:t>注重考查运用辩证史观、唯物史观发现问题、分析问题、解决问题的能力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1210945" y="335915"/>
            <a:ext cx="4491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</a:rPr>
              <a:t>(</a:t>
            </a:r>
            <a:r>
              <a:rPr lang="zh-CN" altLang="en-US" sz="3200" b="1">
                <a:solidFill>
                  <a:srgbClr val="FF0000"/>
                </a:solidFill>
              </a:rPr>
              <a:t>二）能力考查目标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三、掌握历史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改革题的解题方法</a:t>
            </a:r>
            <a:endParaRPr lang="zh-CN" altLang="en-US" sz="4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300" y="1773555"/>
            <a:ext cx="10972800" cy="936625"/>
          </a:xfrm>
        </p:spPr>
        <p:txBody>
          <a:bodyPr/>
          <a:p>
            <a:pPr>
              <a:lnSpc>
                <a:spcPts val="4040"/>
              </a:lnSpc>
              <a:spcBef>
                <a:spcPts val="0"/>
              </a:spcBef>
            </a:pPr>
            <a:r>
              <a:rPr lang="zh-CN" altLang="zh-CN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（一）基本要领</a:t>
            </a:r>
            <a:endParaRPr lang="zh-CN" altLang="zh-CN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en-US" altLang="zh-CN" sz="3600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sz="3600" b="1">
                <a:sym typeface="+mn-ea"/>
              </a:rPr>
              <a:t>1.</a:t>
            </a:r>
            <a:r>
              <a:rPr lang="zh-CN" altLang="zh-CN" sz="3600" b="1">
                <a:sym typeface="+mn-ea"/>
              </a:rPr>
              <a:t>先读</a:t>
            </a:r>
            <a:r>
              <a:rPr lang="zh-CN" altLang="en-US" sz="3600" b="1">
                <a:sym typeface="+mn-ea"/>
              </a:rPr>
              <a:t>设问，快览材料；划分层次，圈划信息。</a:t>
            </a:r>
            <a:endParaRPr lang="zh-CN" altLang="en-US" sz="3600" b="1"/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en-US" altLang="zh-CN" sz="3600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sz="3600" b="1">
                <a:sym typeface="+mn-ea"/>
              </a:rPr>
              <a:t>2.</a:t>
            </a:r>
            <a:r>
              <a:rPr lang="zh-CN" altLang="en-US" sz="3600" b="1">
                <a:sym typeface="+mn-ea"/>
              </a:rPr>
              <a:t>提炼要点，以小见大；简洁扼要，分点表述。</a:t>
            </a:r>
            <a:endParaRPr lang="zh-CN" altLang="en-US" sz="3600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en-US" altLang="zh-CN" sz="3600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r>
              <a:rPr lang="en-US" altLang="zh-CN" sz="3600" b="1">
                <a:sym typeface="+mn-ea"/>
              </a:rPr>
              <a:t>3.</a:t>
            </a:r>
            <a:r>
              <a:rPr lang="zh-CN" altLang="en-US" sz="3600" b="1">
                <a:sym typeface="+mn-ea"/>
              </a:rPr>
              <a:t>多维视角，前后关联；辩证思维，以史鉴今。</a:t>
            </a:r>
            <a:endParaRPr lang="zh-CN" altLang="en-US" sz="3600"/>
          </a:p>
          <a:p>
            <a:pPr marL="0" indent="0">
              <a:lnSpc>
                <a:spcPts val="4040"/>
              </a:lnSpc>
              <a:spcBef>
                <a:spcPts val="0"/>
              </a:spcBef>
              <a:buNone/>
            </a:pPr>
            <a:endParaRPr lang="en-US" altLang="zh-CN" sz="3600" b="1">
              <a:sym typeface="+mn-ea"/>
            </a:endParaRPr>
          </a:p>
          <a:p>
            <a:pPr>
              <a:lnSpc>
                <a:spcPts val="4040"/>
              </a:lnSpc>
              <a:spcBef>
                <a:spcPts val="0"/>
              </a:spcBef>
            </a:pPr>
            <a:endParaRPr lang="zh-CN" altLang="en-US" sz="3600"/>
          </a:p>
        </p:txBody>
      </p:sp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b="1" smtClean="0">
                <a:solidFill>
                  <a:srgbClr val="FF0000"/>
                </a:solidFill>
                <a:sym typeface="+mn-ea"/>
              </a:rPr>
              <a:t>（二）基本方法</a:t>
            </a:r>
            <a:br>
              <a:rPr lang="zh-CN" altLang="en-US" b="1" smtClean="0">
                <a:solidFill>
                  <a:srgbClr val="FF0000"/>
                </a:solidFill>
              </a:rPr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4205" y="1485583"/>
            <a:ext cx="10972800" cy="4319587"/>
          </a:xfrm>
        </p:spPr>
        <p:txBody>
          <a:bodyPr/>
          <a:p>
            <a:r>
              <a:rPr lang="en-US" altLang="zh-CN" sz="3200" b="1" smtClean="0">
                <a:solidFill>
                  <a:srgbClr val="CC0099"/>
                </a:solidFill>
                <a:sym typeface="+mn-ea"/>
              </a:rPr>
              <a:t>1.</a:t>
            </a:r>
            <a:r>
              <a:rPr lang="zh-CN" altLang="en-US" sz="3200" b="1" smtClean="0">
                <a:solidFill>
                  <a:srgbClr val="CC0099"/>
                </a:solidFill>
                <a:sym typeface="+mn-ea"/>
              </a:rPr>
              <a:t>原因、背景类</a:t>
            </a:r>
            <a:endParaRPr lang="zh-CN" altLang="en-US" sz="3200" b="1" smtClean="0">
              <a:solidFill>
                <a:srgbClr val="CC0099"/>
              </a:solidFill>
              <a:sym typeface="+mn-ea"/>
            </a:endParaRPr>
          </a:p>
          <a:p>
            <a:r>
              <a:rPr lang="en-US" altLang="zh-CN" sz="3200" b="1" smtClean="0">
                <a:solidFill>
                  <a:srgbClr val="CC0099"/>
                </a:solidFill>
                <a:sym typeface="+mn-ea"/>
              </a:rPr>
              <a:t>2.</a:t>
            </a:r>
            <a:r>
              <a:rPr lang="zh-CN" altLang="en-US" sz="3200" b="1" smtClean="0">
                <a:solidFill>
                  <a:srgbClr val="CC0099"/>
                </a:solidFill>
                <a:sym typeface="+mn-ea"/>
              </a:rPr>
              <a:t>特点、内容、措施类</a:t>
            </a:r>
            <a:endParaRPr lang="zh-CN" altLang="en-US" sz="3200" b="1" smtClean="0">
              <a:solidFill>
                <a:srgbClr val="CC0099"/>
              </a:solidFill>
              <a:sym typeface="+mn-ea"/>
            </a:endParaRPr>
          </a:p>
          <a:p>
            <a:r>
              <a:rPr lang="en-US" altLang="zh-CN" sz="3200" b="1" smtClean="0">
                <a:solidFill>
                  <a:srgbClr val="CC0099"/>
                </a:solidFill>
                <a:sym typeface="+mn-ea"/>
              </a:rPr>
              <a:t>3.</a:t>
            </a:r>
            <a:r>
              <a:rPr lang="zh-CN" altLang="en-US" sz="3200" b="1" smtClean="0">
                <a:solidFill>
                  <a:srgbClr val="CC0099"/>
                </a:solidFill>
                <a:sym typeface="+mn-ea"/>
              </a:rPr>
              <a:t>改革作用、影响类  </a:t>
            </a:r>
            <a:endParaRPr lang="zh-CN" altLang="en-US" sz="3200" b="1" smtClean="0">
              <a:solidFill>
                <a:srgbClr val="CC0099"/>
              </a:solidFill>
              <a:sym typeface="+mn-ea"/>
            </a:endParaRPr>
          </a:p>
          <a:p>
            <a:r>
              <a:rPr lang="en-US" altLang="zh-CN" sz="3200" b="1" smtClean="0">
                <a:solidFill>
                  <a:srgbClr val="CC0099"/>
                </a:solidFill>
                <a:sym typeface="+mn-ea"/>
              </a:rPr>
              <a:t>4.</a:t>
            </a:r>
            <a:r>
              <a:rPr lang="zh-CN" altLang="en-US" sz="3200" b="1" smtClean="0">
                <a:solidFill>
                  <a:srgbClr val="CC0099"/>
                </a:solidFill>
                <a:sym typeface="+mn-ea"/>
              </a:rPr>
              <a:t>改革成败原因类</a:t>
            </a:r>
            <a:endParaRPr lang="zh-CN" altLang="en-US" sz="3200" b="1" smtClean="0">
              <a:solidFill>
                <a:srgbClr val="CC0099"/>
              </a:solidFill>
              <a:sym typeface="+mn-ea"/>
            </a:endParaRPr>
          </a:p>
          <a:p>
            <a:r>
              <a:rPr lang="en-US" altLang="zh-CN" sz="3200" b="1" smtClean="0">
                <a:solidFill>
                  <a:srgbClr val="CC0099"/>
                </a:solidFill>
                <a:sym typeface="+mn-ea"/>
              </a:rPr>
              <a:t>5.</a:t>
            </a:r>
            <a:r>
              <a:rPr lang="zh-CN" altLang="en-US" sz="3200" b="1" smtClean="0">
                <a:solidFill>
                  <a:srgbClr val="CC0099"/>
                </a:solidFill>
                <a:sym typeface="+mn-ea"/>
              </a:rPr>
              <a:t>教训、启示类</a:t>
            </a:r>
            <a:endParaRPr lang="zh-CN" altLang="en-US" sz="3200"/>
          </a:p>
          <a:p>
            <a:endParaRPr lang="zh-CN" altLang="en-US" sz="3200" b="1" smtClean="0">
              <a:solidFill>
                <a:srgbClr val="CC0099"/>
              </a:solidFill>
            </a:endParaRPr>
          </a:p>
          <a:p>
            <a:endParaRPr lang="zh-CN" altLang="en-US" sz="320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0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11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9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1_简约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简约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4582</Words>
  <Application>WPS 演示</Application>
  <PresentationFormat>宽屏</PresentationFormat>
  <Paragraphs>280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华文楷体</vt:lpstr>
      <vt:lpstr>Calibri</vt:lpstr>
      <vt:lpstr>微软雅黑</vt:lpstr>
      <vt:lpstr>楷体</vt:lpstr>
      <vt:lpstr>Arial Unicode MS</vt:lpstr>
      <vt:lpstr>1_简约绿</vt:lpstr>
      <vt:lpstr>Office 主题</vt:lpstr>
      <vt:lpstr>1_自定义设计方案</vt:lpstr>
      <vt:lpstr>自定义设计方案</vt:lpstr>
      <vt:lpstr>2_简约绿</vt:lpstr>
      <vt:lpstr>1_Office 主题</vt:lpstr>
      <vt:lpstr>PowerPoint 演示文稿</vt:lpstr>
      <vt:lpstr>提      纲</vt:lpstr>
      <vt:lpstr>PowerPoint 演示文稿</vt:lpstr>
      <vt:lpstr>（二）历史改革的分类  </vt:lpstr>
      <vt:lpstr>PowerPoint 演示文稿</vt:lpstr>
      <vt:lpstr>PowerPoint 演示文稿</vt:lpstr>
      <vt:lpstr>PowerPoint 演示文稿</vt:lpstr>
      <vt:lpstr>三、掌握历史改革题的解题方法</vt:lpstr>
      <vt:lpstr>（二）基本方法 </vt:lpstr>
      <vt:lpstr>（二）基本方法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4.改革成败原因类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高平</cp:lastModifiedBy>
  <cp:revision>264</cp:revision>
  <dcterms:created xsi:type="dcterms:W3CDTF">2018-03-01T02:03:00Z</dcterms:created>
  <dcterms:modified xsi:type="dcterms:W3CDTF">2018-05-15T07:23:30Z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